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7"/>
  </p:notesMasterIdLst>
  <p:handoutMasterIdLst>
    <p:handoutMasterId r:id="rId8"/>
  </p:handoutMasterIdLst>
  <p:sldIdLst>
    <p:sldId id="946" r:id="rId5"/>
    <p:sldId id="952" r:id="rId6"/>
  </p:sldIdLst>
  <p:sldSz cx="9144000" cy="5143500" type="screen16x9"/>
  <p:notesSz cx="9882188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1B4B9"/>
    <a:srgbClr val="00DE64"/>
    <a:srgbClr val="00A8A3"/>
    <a:srgbClr val="1F497D"/>
    <a:srgbClr val="87C547"/>
    <a:srgbClr val="5EBF71"/>
    <a:srgbClr val="01B1D1"/>
    <a:srgbClr val="23B998"/>
    <a:srgbClr val="0F8D7E"/>
    <a:srgbClr val="47FF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9886" autoAdjust="0"/>
  </p:normalViewPr>
  <p:slideViewPr>
    <p:cSldViewPr snapToGrid="0">
      <p:cViewPr>
        <p:scale>
          <a:sx n="70" d="100"/>
          <a:sy n="70" d="100"/>
        </p:scale>
        <p:origin x="-2988" y="-147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4282544" cy="338058"/>
          </a:xfrm>
          <a:prstGeom prst="rect">
            <a:avLst/>
          </a:prstGeom>
        </p:spPr>
        <p:txBody>
          <a:bodyPr vert="horz" lIns="90504" tIns="45254" rIns="90504" bIns="452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8067" y="2"/>
            <a:ext cx="4282543" cy="338058"/>
          </a:xfrm>
          <a:prstGeom prst="rect">
            <a:avLst/>
          </a:prstGeom>
        </p:spPr>
        <p:txBody>
          <a:bodyPr vert="horz" lIns="90504" tIns="45254" rIns="90504" bIns="452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6421540"/>
            <a:ext cx="4282544" cy="338058"/>
          </a:xfrm>
          <a:prstGeom prst="rect">
            <a:avLst/>
          </a:prstGeom>
        </p:spPr>
        <p:txBody>
          <a:bodyPr vert="horz" lIns="90504" tIns="45254" rIns="90504" bIns="452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8067" y="6421540"/>
            <a:ext cx="4282543" cy="338058"/>
          </a:xfrm>
          <a:prstGeom prst="rect">
            <a:avLst/>
          </a:prstGeom>
        </p:spPr>
        <p:txBody>
          <a:bodyPr vert="horz" lIns="90504" tIns="45254" rIns="90504" bIns="452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2"/>
            <a:ext cx="4282544" cy="3380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04" tIns="45254" rIns="90504" bIns="452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8067" y="2"/>
            <a:ext cx="4282543" cy="3380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04" tIns="45254" rIns="90504" bIns="452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6050" y="506413"/>
            <a:ext cx="4510088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08" y="3211558"/>
            <a:ext cx="7905750" cy="304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04" tIns="45254" rIns="90504" bIns="4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6421540"/>
            <a:ext cx="4282544" cy="3380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04" tIns="45254" rIns="90504" bIns="452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8067" y="6421540"/>
            <a:ext cx="4282543" cy="3380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04" tIns="45254" rIns="90504" bIns="452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B4D-AEEA-4696-BF59-3AAA42E31135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4411-1D85-4485-897E-7B343FC6154E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CA5F-9723-4C4C-A5ED-813874655D7D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CE83-C84E-49AC-BEC8-8383FC9F1B8F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3758-F77E-4ECF-B377-C22CEFB5CD59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DB90-FC13-438E-9DF0-5F9B71B5AF8A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8E6D-D501-49E1-BFFC-6E301CD311A8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4A30-D9F4-48AD-8A9F-AAA0D648A876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0C21-D0B3-4244-A4C9-AB4763D604B2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77A3-177E-44CD-A374-D3C50F2F57F1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9CDF-C808-4A19-8759-E0EB1BD6FBD1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572A0-ABB9-41DD-9DE7-462D9C413A51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0C41B5-5A95-465C-9144-C8774A4C1ACF}"/>
              </a:ext>
            </a:extLst>
          </p:cNvPr>
          <p:cNvSpPr txBox="1"/>
          <p:nvPr/>
        </p:nvSpPr>
        <p:spPr>
          <a:xfrm>
            <a:off x="0" y="124520"/>
            <a:ext cx="914400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ПОДАЧИ ЗАЯВЛЕНИЯ ДЛЯ ПРИОБРЕТЕНИЯ ПУТЕВКИ В ДЕТСКИЙ ОЗДОРОВИТЕЛЬНЫЙ ЛАГЕРЬ</a:t>
            </a:r>
            <a:endParaRPr lang="en-ID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="" xmlns:a16="http://schemas.microsoft.com/office/drawing/2014/main" id="{C512C907-2E91-4425-BD4A-6BD303FAF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870" b="-19944"/>
          <a:stretch/>
        </p:blipFill>
        <p:spPr bwMode="auto">
          <a:xfrm>
            <a:off x="0" y="1006563"/>
            <a:ext cx="9144000" cy="1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1">
            <a:extLst>
              <a:ext uri="{FF2B5EF4-FFF2-40B4-BE49-F238E27FC236}">
                <a16:creationId xmlns="" xmlns:a16="http://schemas.microsoft.com/office/drawing/2014/main" id="{CA44B59A-1734-44A7-BCEC-C8A9016D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0796" y="4819784"/>
            <a:ext cx="284201" cy="20538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7F6F5B1-47B1-4FEC-981B-0BDADE8AE58C}"/>
              </a:ext>
            </a:extLst>
          </p:cNvPr>
          <p:cNvSpPr/>
          <p:nvPr/>
        </p:nvSpPr>
        <p:spPr>
          <a:xfrm>
            <a:off x="2249155" y="1148966"/>
            <a:ext cx="2894078" cy="653079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810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endParaRPr lang="ru-RU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29D4FFA-5F6A-48FB-9458-32F61A11152D}"/>
              </a:ext>
            </a:extLst>
          </p:cNvPr>
          <p:cNvSpPr/>
          <p:nvPr/>
        </p:nvSpPr>
        <p:spPr>
          <a:xfrm>
            <a:off x="2274122" y="1112671"/>
            <a:ext cx="2611631" cy="8694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 smtClean="0">
                <a:solidFill>
                  <a:srgbClr val="00A8A3"/>
                </a:solidFill>
                <a:latin typeface="Arial" pitchFamily="34" charset="0"/>
              </a:rPr>
              <a:t>ГИС </a:t>
            </a:r>
            <a:endParaRPr lang="ru-RU" altLang="ru-RU" b="1" dirty="0">
              <a:solidFill>
                <a:srgbClr val="00A8A3"/>
              </a:solidFill>
              <a:latin typeface="Arial" pitchFamily="34" charset="0"/>
            </a:endParaRPr>
          </a:p>
          <a:p>
            <a:pPr lvl="0" algn="ctr">
              <a:defRPr/>
            </a:pPr>
            <a:r>
              <a:rPr lang="en-US" altLang="ru-RU" b="1" dirty="0">
                <a:solidFill>
                  <a:srgbClr val="00A8A3"/>
                </a:solidFill>
                <a:latin typeface="Arial" pitchFamily="34" charset="0"/>
                <a:cs typeface="Times New Roman" pitchFamily="18" charset="0"/>
              </a:rPr>
              <a:t>http://rest.edu-rb.ru</a:t>
            </a:r>
            <a:endParaRPr lang="ru-RU" altLang="ru-RU" b="1" dirty="0">
              <a:solidFill>
                <a:srgbClr val="00206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114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53" y="1041089"/>
            <a:ext cx="846606" cy="21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трелка вправо 34"/>
          <p:cNvSpPr/>
          <p:nvPr/>
        </p:nvSpPr>
        <p:spPr>
          <a:xfrm>
            <a:off x="1149736" y="2658677"/>
            <a:ext cx="949821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1122440" y="1198129"/>
            <a:ext cx="949821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335" y="2523628"/>
            <a:ext cx="893230" cy="794405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3225446" y="2658676"/>
            <a:ext cx="949821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747" y="2405258"/>
            <a:ext cx="914402" cy="91440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E9F99E7-4D5C-42A4-8261-8481767C4802}"/>
              </a:ext>
            </a:extLst>
          </p:cNvPr>
          <p:cNvSpPr/>
          <p:nvPr/>
        </p:nvSpPr>
        <p:spPr>
          <a:xfrm>
            <a:off x="7864" y="3240440"/>
            <a:ext cx="997261" cy="28469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E9F99E7-4D5C-42A4-8261-8481767C4802}"/>
              </a:ext>
            </a:extLst>
          </p:cNvPr>
          <p:cNvSpPr/>
          <p:nvPr/>
        </p:nvSpPr>
        <p:spPr>
          <a:xfrm>
            <a:off x="-33815" y="1994667"/>
            <a:ext cx="1074367" cy="28469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EE9F99E7-4D5C-42A4-8261-8481767C4802}"/>
              </a:ext>
            </a:extLst>
          </p:cNvPr>
          <p:cNvSpPr/>
          <p:nvPr/>
        </p:nvSpPr>
        <p:spPr>
          <a:xfrm>
            <a:off x="2063196" y="3318033"/>
            <a:ext cx="1092350" cy="28469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EE9F99E7-4D5C-42A4-8261-8481767C4802}"/>
              </a:ext>
            </a:extLst>
          </p:cNvPr>
          <p:cNvSpPr/>
          <p:nvPr/>
        </p:nvSpPr>
        <p:spPr>
          <a:xfrm>
            <a:off x="3634497" y="3382786"/>
            <a:ext cx="2527384" cy="50013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районов ГО г. Уфы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E9F99E7-4D5C-42A4-8261-8481767C4802}"/>
              </a:ext>
            </a:extLst>
          </p:cNvPr>
          <p:cNvSpPr/>
          <p:nvPr/>
        </p:nvSpPr>
        <p:spPr>
          <a:xfrm>
            <a:off x="30701" y="4351189"/>
            <a:ext cx="3302969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13 847,40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425747" y="4428694"/>
            <a:ext cx="949821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29D4FFA-5F6A-48FB-9458-32F61A11152D}"/>
              </a:ext>
            </a:extLst>
          </p:cNvPr>
          <p:cNvSpPr/>
          <p:nvPr/>
        </p:nvSpPr>
        <p:spPr>
          <a:xfrm>
            <a:off x="3470721" y="4174862"/>
            <a:ext cx="3437093" cy="9556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стоимость путевки на 21 день, 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возмещаемая от Республики Башкортостан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7F6F5B1-47B1-4FEC-981B-0BDADE8AE58C}"/>
              </a:ext>
            </a:extLst>
          </p:cNvPr>
          <p:cNvSpPr/>
          <p:nvPr/>
        </p:nvSpPr>
        <p:spPr>
          <a:xfrm>
            <a:off x="5817076" y="1499414"/>
            <a:ext cx="3217742" cy="1485877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810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endParaRPr lang="ru-RU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22851" y="1634126"/>
            <a:ext cx="3633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 smtClean="0">
                <a:solidFill>
                  <a:schemeClr val="tx1"/>
                </a:solidFill>
                <a:latin typeface="Arial" charset="0"/>
              </a:rPr>
              <a:t>информация</a:t>
            </a:r>
          </a:p>
          <a:p>
            <a:pPr algn="ctr"/>
            <a:r>
              <a:rPr lang="ru-RU" altLang="ru-RU" sz="1800" dirty="0" smtClean="0">
                <a:solidFill>
                  <a:schemeClr val="tx1"/>
                </a:solidFill>
                <a:latin typeface="Arial" charset="0"/>
              </a:rPr>
              <a:t> размещена на </a:t>
            </a:r>
            <a:r>
              <a:rPr lang="ru-RU" altLang="ru-RU" sz="1800" dirty="0">
                <a:solidFill>
                  <a:schemeClr val="tx1"/>
                </a:solidFill>
                <a:latin typeface="Arial" charset="0"/>
              </a:rPr>
              <a:t>сайте </a:t>
            </a:r>
            <a:endParaRPr lang="ru-RU" altLang="ru-RU" sz="18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ru-RU" sz="1800" dirty="0" smtClean="0">
                <a:solidFill>
                  <a:schemeClr val="tx1"/>
                </a:solidFill>
                <a:latin typeface="Arial" charset="0"/>
              </a:rPr>
              <a:t>Управления </a:t>
            </a:r>
            <a:r>
              <a:rPr lang="ru-RU" altLang="ru-RU" sz="1800" dirty="0">
                <a:solidFill>
                  <a:schemeClr val="tx1"/>
                </a:solidFill>
                <a:latin typeface="Arial" charset="0"/>
              </a:rPr>
              <a:t>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53043" y="2555386"/>
            <a:ext cx="412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kern="1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https://ufa-edu.ru/letniy-otdykh.php</a:t>
            </a:r>
            <a:endParaRPr kumimoji="0" lang="ru-RU" sz="900" b="1" i="0" u="none" strike="noStrike" kern="100" cap="none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64256" y="57777"/>
            <a:ext cx="8734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ДЕТСКИЙ ТУРИСТИЧЕСКИЙ КЕШБЭК</a:t>
            </a:r>
            <a:endParaRPr lang="ru-RU" altLang="ru-RU" sz="4000" b="1" dirty="0">
              <a:solidFill>
                <a:srgbClr val="002060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2" cstate="print"/>
          <a:srcRect l="14103" t="6552" r="3365" b="35897"/>
          <a:stretch/>
        </p:blipFill>
        <p:spPr bwMode="auto">
          <a:xfrm>
            <a:off x="325126" y="1298610"/>
            <a:ext cx="2888603" cy="133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E319AEE-C854-452A-945E-B9D9FDD11662}"/>
              </a:ext>
            </a:extLst>
          </p:cNvPr>
          <p:cNvSpPr/>
          <p:nvPr/>
        </p:nvSpPr>
        <p:spPr>
          <a:xfrm>
            <a:off x="3685996" y="696634"/>
            <a:ext cx="5139027" cy="1129842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810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Зарегистрировать банковскую карту платежной системы «Мир» на сайте </a:t>
            </a:r>
            <a:r>
              <a:rPr lang="en-US" sz="1800" b="1" dirty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privetmir.ru</a:t>
            </a:r>
            <a:r>
              <a:rPr lang="ru-RU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E319AEE-C854-452A-945E-B9D9FDD11662}"/>
              </a:ext>
            </a:extLst>
          </p:cNvPr>
          <p:cNvSpPr/>
          <p:nvPr/>
        </p:nvSpPr>
        <p:spPr>
          <a:xfrm>
            <a:off x="3662821" y="2193159"/>
            <a:ext cx="5139027" cy="1129842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810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24460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Оплатить путевку на сайте лагеря или туроператора/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агрегатора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E319AEE-C854-452A-945E-B9D9FDD11662}"/>
              </a:ext>
            </a:extLst>
          </p:cNvPr>
          <p:cNvSpPr/>
          <p:nvPr/>
        </p:nvSpPr>
        <p:spPr>
          <a:xfrm>
            <a:off x="3685996" y="3638530"/>
            <a:ext cx="5139027" cy="1129842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810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24460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Оплатить поездку в период действия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безналичным платежом по карте «Мир» на сайтах партнеров Программы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319AEE-C854-452A-945E-B9D9FDD11662}"/>
              </a:ext>
            </a:extLst>
          </p:cNvPr>
          <p:cNvSpPr/>
          <p:nvPr/>
        </p:nvSpPr>
        <p:spPr>
          <a:xfrm>
            <a:off x="264029" y="550103"/>
            <a:ext cx="3010799" cy="662394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3810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98447" y="696634"/>
            <a:ext cx="413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a-RU" altLang="ru-RU" sz="1800" b="1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сайт</a:t>
            </a:r>
            <a:r>
              <a:rPr lang="en-US" sz="1800" b="1" dirty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 privetmir.ru</a:t>
            </a:r>
            <a:r>
              <a:rPr lang="ru-RU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800" b="1" dirty="0">
              <a:solidFill>
                <a:srgbClr val="00B0F0"/>
              </a:solidFill>
              <a:latin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254796" y="1875632"/>
            <a:ext cx="714" cy="284286"/>
          </a:xfrm>
          <a:prstGeom prst="straightConnector1">
            <a:avLst/>
          </a:prstGeom>
          <a:ln w="19050">
            <a:gradFill>
              <a:gsLst>
                <a:gs pos="0">
                  <a:srgbClr val="8AC841"/>
                </a:gs>
                <a:gs pos="46000">
                  <a:srgbClr val="29B995"/>
                </a:gs>
                <a:gs pos="56000">
                  <a:srgbClr val="29B995"/>
                </a:gs>
                <a:gs pos="100000">
                  <a:srgbClr val="00ADE5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232335" y="3280160"/>
            <a:ext cx="0" cy="358370"/>
          </a:xfrm>
          <a:prstGeom prst="straightConnector1">
            <a:avLst/>
          </a:prstGeom>
          <a:ln w="19050">
            <a:gradFill>
              <a:gsLst>
                <a:gs pos="0">
                  <a:srgbClr val="8AC841"/>
                </a:gs>
                <a:gs pos="46000">
                  <a:srgbClr val="29B995"/>
                </a:gs>
                <a:gs pos="56000">
                  <a:srgbClr val="29B995"/>
                </a:gs>
                <a:gs pos="100000">
                  <a:srgbClr val="00ADE5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5">
            <a:extLst>
              <a:ext uri="{FF2B5EF4-FFF2-40B4-BE49-F238E27FC236}">
                <a16:creationId xmlns="" xmlns:a16="http://schemas.microsoft.com/office/drawing/2014/main" id="{C512C907-2E91-4425-BD4A-6BD303FAF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870" b="-19944"/>
          <a:stretch/>
        </p:blipFill>
        <p:spPr bwMode="auto">
          <a:xfrm>
            <a:off x="0" y="583586"/>
            <a:ext cx="9144000" cy="1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84789" y="2692059"/>
            <a:ext cx="35786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«Детский туристический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кешбэк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возвращается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стоимости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путевки из бюджета РФ,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20 000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64076" y="4083133"/>
            <a:ext cx="3703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Дополнительно: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бюджета РБ  будет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возмещаться </a:t>
            </a:r>
            <a:r>
              <a:rPr lang="ru-RU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средней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стоимости путевки, 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934,60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E3516-0C5C-4828-B44E-2D1F324CEE30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54D56F-9235-488B-A6EA-0F346F969A4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4F29D8-DF1C-4165-97F4-B126EC24C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6177</TotalTime>
  <Words>125</Words>
  <Application>Microsoft Office PowerPoint</Application>
  <PresentationFormat>Экран (16:9)</PresentationFormat>
  <Paragraphs>24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Zased_W_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109pc</cp:lastModifiedBy>
  <cp:revision>608</cp:revision>
  <cp:lastPrinted>2022-03-24T05:32:37Z</cp:lastPrinted>
  <dcterms:created xsi:type="dcterms:W3CDTF">2014-06-03T04:33:56Z</dcterms:created>
  <dcterms:modified xsi:type="dcterms:W3CDTF">2022-03-24T11:23:30Z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